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1" r:id="rId9"/>
    <p:sldId id="265" r:id="rId10"/>
    <p:sldId id="262" r:id="rId11"/>
    <p:sldId id="263" r:id="rId12"/>
    <p:sldId id="264" r:id="rId13"/>
    <p:sldId id="269" r:id="rId14"/>
    <p:sldId id="270" r:id="rId15"/>
    <p:sldId id="274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04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8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0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6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08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43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3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29986-807C-4192-959B-94A5CEE09A03}" type="datetimeFigureOut">
              <a:rPr lang="en-US" smtClean="0"/>
              <a:t>11/12/2017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C4484-2225-4A19-93F9-1DC7EE5C6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1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mparison_of_email_cli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on the 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6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Clients can group emails into threads based on subject lines</a:t>
            </a:r>
          </a:p>
          <a:p>
            <a:r>
              <a:rPr lang="en-US" dirty="0" smtClean="0"/>
              <a:t>Usually they ignore the “Re:” prefixed to a subject line</a:t>
            </a:r>
          </a:p>
          <a:p>
            <a:r>
              <a:rPr lang="en-US" dirty="0" smtClean="0"/>
              <a:t>So don’t change subject line unless you are changing the subject too!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30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People spend so much time handling email that it affects their productivity – 30% of your time is not uncommon!  Some companies are starting to have “Email-free Fridays”!  If you are trying to concentrate on a task, turn OFF your email alerts for a while.</a:t>
            </a:r>
          </a:p>
          <a:p>
            <a:r>
              <a:rPr lang="en-US" dirty="0" smtClean="0"/>
              <a:t>Some people strive for an </a:t>
            </a:r>
            <a:r>
              <a:rPr lang="en-US" b="1" dirty="0" smtClean="0"/>
              <a:t>empty</a:t>
            </a:r>
            <a:r>
              <a:rPr lang="en-US" dirty="0" smtClean="0"/>
              <a:t> inbox – less distracting!</a:t>
            </a:r>
          </a:p>
          <a:p>
            <a:r>
              <a:rPr lang="en-US" dirty="0" smtClean="0"/>
              <a:t>Filters can help organize incoming mail </a:t>
            </a:r>
          </a:p>
          <a:p>
            <a:r>
              <a:rPr lang="en-US" dirty="0" smtClean="0"/>
              <a:t>Spam filters can automatically delete email or send to Spam folder</a:t>
            </a:r>
          </a:p>
          <a:p>
            <a:pPr lvl="1"/>
            <a:r>
              <a:rPr lang="en-US" dirty="0" smtClean="0"/>
              <a:t>Be careful – review your spam folder once in a while – sometimes the filter gets it wrong!  Filters learn from experience of what you mark as Junk</a:t>
            </a:r>
          </a:p>
          <a:p>
            <a:r>
              <a:rPr lang="en-US" dirty="0" smtClean="0"/>
              <a:t>Custom filters can send newsletters or mailing list material to appropriate folders for later reference</a:t>
            </a:r>
          </a:p>
        </p:txBody>
      </p:sp>
    </p:spTree>
    <p:extLst>
      <p:ext uri="{BB962C8B-B14F-4D97-AF65-F5344CB8AC3E}">
        <p14:creationId xmlns:p14="http://schemas.microsoft.com/office/powerpoint/2010/main" val="187054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Vacation message is polite – when you will not be answering email for an extended period, this will auto-reply with a message to that effect, or redirect the person to someone who is taking care of your duties</a:t>
            </a:r>
          </a:p>
          <a:p>
            <a:r>
              <a:rPr lang="en-US" dirty="0" smtClean="0"/>
              <a:t>Consider that sometimes email is not the right medium, maybe face-to-face or a phone call may be more efficient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delete email! (except spam)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it can’t stay in the inbox, where to put it?</a:t>
            </a:r>
          </a:p>
          <a:p>
            <a:r>
              <a:rPr lang="en-US" dirty="0" smtClean="0"/>
              <a:t>Some clients offer an archive option, all of them offer ‘folders’ to put emails in</a:t>
            </a:r>
          </a:p>
          <a:p>
            <a:r>
              <a:rPr lang="en-US" dirty="0" smtClean="0"/>
              <a:t>Why NOT erase it?  </a:t>
            </a:r>
          </a:p>
          <a:p>
            <a:pPr lvl="1"/>
            <a:r>
              <a:rPr lang="en-US" dirty="0" smtClean="0"/>
              <a:t>If it is a business email, it may be legally important one day</a:t>
            </a:r>
          </a:p>
          <a:p>
            <a:pPr lvl="1"/>
            <a:r>
              <a:rPr lang="en-US" dirty="0" smtClean="0"/>
              <a:t>Useful to keep for reference purposes</a:t>
            </a:r>
          </a:p>
          <a:p>
            <a:pPr lvl="1"/>
            <a:r>
              <a:rPr lang="en-US" dirty="0" smtClean="0"/>
              <a:t>For teaching, I keep all emails easily accessible that I send to or receive from a student or an assistant during the semester. At end of semester, I archive them all in semester backup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is 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(as opposed to synchronous) means that the acts of sending and receiving email messages do not have to be “in sync” or happening within a very short time span</a:t>
            </a:r>
          </a:p>
          <a:p>
            <a:r>
              <a:rPr lang="en-US" dirty="0" smtClean="0"/>
              <a:t>You do not have to be logged onto the Internet to receive email</a:t>
            </a:r>
          </a:p>
          <a:p>
            <a:r>
              <a:rPr lang="en-US" dirty="0" smtClean="0"/>
              <a:t>Synchronous assumes that the two acts are happening almost simultaneously</a:t>
            </a:r>
          </a:p>
          <a:p>
            <a:r>
              <a:rPr lang="en-US" dirty="0" smtClean="0"/>
              <a:t>Synchronous communication examples:</a:t>
            </a:r>
          </a:p>
          <a:p>
            <a:pPr lvl="1"/>
            <a:r>
              <a:rPr lang="en-US" dirty="0" smtClean="0"/>
              <a:t>Phone call</a:t>
            </a:r>
          </a:p>
          <a:p>
            <a:pPr lvl="1"/>
            <a:r>
              <a:rPr lang="en-US" dirty="0" smtClean="0"/>
              <a:t>Instant Messaging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reads your email?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can, of course!</a:t>
            </a:r>
          </a:p>
          <a:p>
            <a:r>
              <a:rPr lang="en-US" dirty="0" smtClean="0"/>
              <a:t>The recipient(s) you sent it to, of course</a:t>
            </a:r>
          </a:p>
          <a:p>
            <a:r>
              <a:rPr lang="en-US" dirty="0" smtClean="0"/>
              <a:t>The system administrators of the ISP you are using</a:t>
            </a:r>
          </a:p>
          <a:p>
            <a:pPr lvl="1"/>
            <a:r>
              <a:rPr lang="en-US" dirty="0" smtClean="0"/>
              <a:t>It’s part of the agreement you signed when you got </a:t>
            </a:r>
            <a:r>
              <a:rPr lang="en-US" smtClean="0"/>
              <a:t>your account</a:t>
            </a:r>
            <a:endParaRPr lang="en-US" dirty="0" smtClean="0"/>
          </a:p>
          <a:p>
            <a:r>
              <a:rPr lang="en-US" dirty="0" smtClean="0"/>
              <a:t>Any hacker who has access to a computer where your message travels to when it is being routed across the Net</a:t>
            </a:r>
          </a:p>
          <a:p>
            <a:r>
              <a:rPr lang="en-US" dirty="0" smtClean="0"/>
              <a:t>The US government (usually with a subpoena)</a:t>
            </a:r>
          </a:p>
          <a:p>
            <a:r>
              <a:rPr lang="en-US" dirty="0" smtClean="0"/>
              <a:t>That’s why you use encryption!</a:t>
            </a:r>
          </a:p>
          <a:p>
            <a:r>
              <a:rPr lang="en-US" dirty="0" smtClean="0"/>
              <a:t>And why you don’t send particularly sensitive information by email </a:t>
            </a:r>
          </a:p>
          <a:p>
            <a:pPr lvl="1"/>
            <a:r>
              <a:rPr lang="en-US" dirty="0" smtClean="0"/>
              <a:t>Like credit card numbers, passwords, phone numbers,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24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your email?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question is where is your mail actually kept?  Does it reside on the server, where you read it with a </a:t>
            </a:r>
            <a:r>
              <a:rPr lang="en-US" dirty="0" smtClean="0"/>
              <a:t>browser, </a:t>
            </a:r>
            <a:r>
              <a:rPr lang="en-US" dirty="0"/>
              <a:t>or on your local machine where you read it with a mail client?  </a:t>
            </a:r>
            <a:endParaRPr lang="en-US" dirty="0" smtClean="0"/>
          </a:p>
          <a:p>
            <a:r>
              <a:rPr lang="en-US" dirty="0" smtClean="0"/>
              <a:t>Advantage to web-based email – it is portable, you can access it wherever you can find a browser</a:t>
            </a:r>
          </a:p>
          <a:p>
            <a:r>
              <a:rPr lang="en-US" dirty="0" smtClean="0"/>
              <a:t>Disadvantages – you need an Internet connection to see your mail, provider may set a limit on how big your mailbox is on their server</a:t>
            </a:r>
          </a:p>
          <a:p>
            <a:r>
              <a:rPr lang="en-US" dirty="0" smtClean="0"/>
              <a:t>Privacy concerns – web-based email tends to stay on servers longer than non-web-based.  And if your provider is in the US, your mail is subject to the Patriot Act which allows law enforcement to see your email without informing you!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Cautions about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caution about sending email when you are upset.  Email goes in seconds, too late to retrieve! (Gmail does have a time delay option)</a:t>
            </a:r>
          </a:p>
          <a:p>
            <a:r>
              <a:rPr lang="en-US" dirty="0" smtClean="0"/>
              <a:t>Spam – named after a Monty Python sketch, wastes huge amounts of bandwidth these days</a:t>
            </a:r>
          </a:p>
          <a:p>
            <a:r>
              <a:rPr lang="en-US" dirty="0" smtClean="0"/>
              <a:t>Mail links instead of attaching huge files – some people still have dialup connections!</a:t>
            </a:r>
          </a:p>
          <a:p>
            <a:r>
              <a:rPr lang="en-US" dirty="0" smtClean="0"/>
              <a:t>Use encryption for more privacy – PGP is the most common implementation (Pretty Good Privacy) (public key / private key encryption)</a:t>
            </a:r>
          </a:p>
        </p:txBody>
      </p:sp>
    </p:spTree>
    <p:extLst>
      <p:ext uri="{BB962C8B-B14F-4D97-AF65-F5344CB8AC3E}">
        <p14:creationId xmlns:p14="http://schemas.microsoft.com/office/powerpoint/2010/main" val="205402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Phishing emails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are emails targeted at you</a:t>
            </a:r>
          </a:p>
          <a:p>
            <a:r>
              <a:rPr lang="en-US" dirty="0" smtClean="0"/>
              <a:t>They are disguised to look like they are from companies / people that you deal with</a:t>
            </a:r>
          </a:p>
          <a:p>
            <a:r>
              <a:rPr lang="en-US" dirty="0" smtClean="0"/>
              <a:t>For some reason, they usually have typos or misspellings</a:t>
            </a:r>
          </a:p>
          <a:p>
            <a:r>
              <a:rPr lang="en-US" dirty="0" smtClean="0"/>
              <a:t>Never click on any link or attachment or reply to these!</a:t>
            </a:r>
          </a:p>
          <a:p>
            <a:r>
              <a:rPr lang="en-US" dirty="0" smtClean="0"/>
              <a:t>If you are unsure, contact that business or person by phone.</a:t>
            </a:r>
          </a:p>
          <a:p>
            <a:r>
              <a:rPr lang="en-US" dirty="0" smtClean="0"/>
              <a:t>Reputable companies will NOT use email for the purpose of changing passwords or any security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95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sites and Social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numbers of people get their news from social sites like Facebook and Twitter.</a:t>
            </a:r>
          </a:p>
          <a:p>
            <a:r>
              <a:rPr lang="en-US" dirty="0" smtClean="0"/>
              <a:t>Most of the traffic on these sites is not validated, verified or fact-checked.  Consider the current political situation of tampering with the presidential election.</a:t>
            </a:r>
          </a:p>
          <a:p>
            <a:r>
              <a:rPr lang="en-US" dirty="0" smtClean="0"/>
              <a:t>How do these sites make money?  </a:t>
            </a:r>
            <a:endParaRPr lang="en-US" dirty="0"/>
          </a:p>
          <a:p>
            <a:pPr lvl="1"/>
            <a:r>
              <a:rPr lang="en-US" dirty="0" smtClean="0"/>
              <a:t>Advertising</a:t>
            </a:r>
          </a:p>
          <a:p>
            <a:pPr lvl="1"/>
            <a:r>
              <a:rPr lang="en-US" dirty="0" smtClean="0"/>
              <a:t>Selling your information to companies</a:t>
            </a:r>
          </a:p>
          <a:p>
            <a:r>
              <a:rPr lang="en-US" dirty="0" smtClean="0"/>
              <a:t>Consider how what you post today will affect your future</a:t>
            </a:r>
          </a:p>
          <a:p>
            <a:pPr lvl="1"/>
            <a:r>
              <a:rPr lang="en-US" dirty="0" smtClean="0"/>
              <a:t>Prospective employers routinely look for you on social media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7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Wikipedia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Free online encyclopedia (supported by donations) </a:t>
            </a:r>
          </a:p>
          <a:p>
            <a:r>
              <a:rPr lang="en-US" dirty="0" smtClean="0"/>
              <a:t>“Crowd-sourced” articles</a:t>
            </a:r>
          </a:p>
          <a:p>
            <a:r>
              <a:rPr lang="en-US" dirty="0" smtClean="0"/>
              <a:t>Articles written and edited by users – no credentials needed</a:t>
            </a:r>
          </a:p>
          <a:p>
            <a:r>
              <a:rPr lang="en-US" dirty="0" smtClean="0"/>
              <a:t>Major articles seem to be corrected fairly quickly, minor subjects not so much</a:t>
            </a:r>
          </a:p>
          <a:p>
            <a:r>
              <a:rPr lang="en-US" dirty="0" smtClean="0"/>
              <a:t>Don’t trust as the ONLY source – use it as links to original sources</a:t>
            </a:r>
          </a:p>
          <a:p>
            <a:r>
              <a:rPr lang="en-US" dirty="0" smtClean="0"/>
              <a:t>Some companies / government agencies caught making changes to negative statements on the pages concerning them</a:t>
            </a:r>
          </a:p>
          <a:p>
            <a:r>
              <a:rPr lang="en-US" dirty="0" smtClean="0"/>
              <a:t>“Wiki” pages = many people able to change or create</a:t>
            </a:r>
          </a:p>
          <a:p>
            <a:r>
              <a:rPr lang="en-US" dirty="0" smtClean="0"/>
              <a:t>“wiki” Hawaiian word meaning “quick”</a:t>
            </a:r>
          </a:p>
        </p:txBody>
      </p:sp>
    </p:spTree>
    <p:extLst>
      <p:ext uri="{BB962C8B-B14F-4D97-AF65-F5344CB8AC3E}">
        <p14:creationId xmlns:p14="http://schemas.microsoft.com/office/powerpoint/2010/main" val="2355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 one of the first things done on networks, starting in 60’s – long before the Web was created</a:t>
            </a:r>
          </a:p>
          <a:p>
            <a:r>
              <a:rPr lang="en-US" dirty="0" smtClean="0"/>
              <a:t>Originally just text messages</a:t>
            </a:r>
          </a:p>
          <a:p>
            <a:r>
              <a:rPr lang="en-US" dirty="0" smtClean="0"/>
              <a:t>These days email can have attachments – separate files which have to be processed separately before viewing</a:t>
            </a:r>
          </a:p>
          <a:p>
            <a:r>
              <a:rPr lang="en-US" dirty="0" smtClean="0"/>
              <a:t>Can also have formatting like </a:t>
            </a:r>
            <a:r>
              <a:rPr lang="en-US" b="1" dirty="0" smtClean="0"/>
              <a:t>bold</a:t>
            </a:r>
            <a:r>
              <a:rPr lang="en-US" dirty="0" smtClean="0"/>
              <a:t>, </a:t>
            </a:r>
            <a:r>
              <a:rPr lang="en-US" i="1" dirty="0" smtClean="0"/>
              <a:t>italics</a:t>
            </a:r>
            <a:r>
              <a:rPr lang="en-US" dirty="0" smtClean="0"/>
              <a:t>, HTML codes</a:t>
            </a:r>
          </a:p>
          <a:p>
            <a:r>
              <a:rPr lang="en-US" dirty="0" smtClean="0"/>
              <a:t>Do NOT click on an attachment you were not expecting – viruses and worms spread that way!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85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Email client – program which retrieves emails from a mail server, lets you read the mails, compose and send replies which are sent to the mail server.  It is usually an independent application, not part of a browser.  Examples: MS Outlook, Thunderbird, Eudora</a:t>
            </a:r>
          </a:p>
          <a:p>
            <a:r>
              <a:rPr lang="en-US" dirty="0" smtClean="0"/>
              <a:t>Email server  - server program on a computer using a protocol like POP3 (post office protocol) or SMTP (simple mail transfer protocol) or IMAP (Internet message access protocol)</a:t>
            </a:r>
          </a:p>
          <a:p>
            <a:r>
              <a:rPr lang="en-US" dirty="0" smtClean="0"/>
              <a:t>Web-based email – managing email via a web browser.  Gmail, Yahoo mail, Hotmail, AOL mail are some examples.</a:t>
            </a:r>
          </a:p>
          <a:p>
            <a:r>
              <a:rPr lang="en-US" dirty="0" smtClean="0">
                <a:hlinkClick r:id="rId2"/>
              </a:rPr>
              <a:t>https://en.wikipedia.org/wiki/Comparison_of_email_clients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693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IMAP Internet Message Access Protocol – downloading/receiving</a:t>
            </a:r>
          </a:p>
          <a:p>
            <a:r>
              <a:rPr lang="en-US" dirty="0" smtClean="0"/>
              <a:t>SMTP Simple Mail Transfer Protocol – sending</a:t>
            </a:r>
          </a:p>
          <a:p>
            <a:r>
              <a:rPr lang="en-US" dirty="0" smtClean="0"/>
              <a:t>(older) POP3 Post Office Protocol </a:t>
            </a:r>
          </a:p>
          <a:p>
            <a:r>
              <a:rPr lang="en-US" dirty="0" smtClean="0"/>
              <a:t>Parts of an email message</a:t>
            </a:r>
          </a:p>
          <a:p>
            <a:pPr lvl="1"/>
            <a:r>
              <a:rPr lang="en-US" dirty="0" smtClean="0"/>
              <a:t>Sender (this is missing from the textbook!)</a:t>
            </a:r>
          </a:p>
          <a:p>
            <a:pPr lvl="1"/>
            <a:r>
              <a:rPr lang="en-US" dirty="0" smtClean="0"/>
              <a:t>Recipients</a:t>
            </a:r>
          </a:p>
          <a:p>
            <a:pPr lvl="1"/>
            <a:r>
              <a:rPr lang="en-US" dirty="0" smtClean="0"/>
              <a:t>CC carbon copy and BCC blind carbon copy</a:t>
            </a:r>
          </a:p>
          <a:p>
            <a:pPr lvl="1"/>
            <a:r>
              <a:rPr lang="en-US" dirty="0" smtClean="0"/>
              <a:t>Subject line (make it meaningful!)</a:t>
            </a:r>
          </a:p>
          <a:p>
            <a:pPr lvl="1"/>
            <a:r>
              <a:rPr lang="en-US" dirty="0" smtClean="0"/>
              <a:t>Body  (keep it to one topic if possible)</a:t>
            </a:r>
          </a:p>
          <a:p>
            <a:pPr lvl="1"/>
            <a:r>
              <a:rPr lang="en-US" dirty="0" smtClean="0"/>
              <a:t>Signature (usually automatic)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7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853" y="1989774"/>
            <a:ext cx="8304521" cy="4127691"/>
          </a:xfrm>
        </p:spPr>
      </p:pic>
    </p:spTree>
    <p:extLst>
      <p:ext uri="{BB962C8B-B14F-4D97-AF65-F5344CB8AC3E}">
        <p14:creationId xmlns:p14="http://schemas.microsoft.com/office/powerpoint/2010/main" val="42408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Reply vs. Reply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Reply should send message only to the sender</a:t>
            </a:r>
          </a:p>
          <a:p>
            <a:r>
              <a:rPr lang="en-US" dirty="0" smtClean="0"/>
              <a:t>Reply All (or group reply) sends a message to the sender and to the people on the cc list (NOT the bcc list)</a:t>
            </a:r>
          </a:p>
          <a:p>
            <a:r>
              <a:rPr lang="en-US" dirty="0" smtClean="0"/>
              <a:t>“Re:” prefixed to subject line of an email when it is replied to</a:t>
            </a:r>
          </a:p>
          <a:p>
            <a:r>
              <a:rPr lang="en-US" dirty="0" smtClean="0"/>
              <a:t>Use either but use appropriately</a:t>
            </a:r>
          </a:p>
          <a:p>
            <a:pPr lvl="1"/>
            <a:r>
              <a:rPr lang="en-US" dirty="0" smtClean="0"/>
              <a:t>If everyone in the list needs to know it, use Reply All</a:t>
            </a:r>
          </a:p>
          <a:p>
            <a:pPr lvl="1"/>
            <a:r>
              <a:rPr lang="en-US" dirty="0" smtClean="0"/>
              <a:t>If only the person who sent the message needs, use Reply</a:t>
            </a:r>
          </a:p>
          <a:p>
            <a:r>
              <a:rPr lang="en-US" dirty="0" smtClean="0"/>
              <a:t>People have lost their jobs by making a mistake with these!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2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Replying and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Always include the message you are replying to – especially if the person receiving it is very busy – it’s hard to remember what the message “yes” or “ok” means when you get 50 messages a day!</a:t>
            </a:r>
          </a:p>
          <a:p>
            <a:r>
              <a:rPr lang="en-US" dirty="0" smtClean="0"/>
              <a:t>Forwarding an email</a:t>
            </a:r>
          </a:p>
          <a:p>
            <a:pPr lvl="1"/>
            <a:r>
              <a:rPr lang="en-US" dirty="0" smtClean="0"/>
              <a:t>Consider carefully what you are doing!</a:t>
            </a:r>
          </a:p>
          <a:p>
            <a:pPr lvl="1"/>
            <a:r>
              <a:rPr lang="en-US" dirty="0" smtClean="0"/>
              <a:t>There may be legal implications – do you have the original writer’s permission to do this?  They own copyright to their own email</a:t>
            </a:r>
          </a:p>
          <a:p>
            <a:pPr lvl="1"/>
            <a:r>
              <a:rPr lang="en-US" dirty="0" smtClean="0"/>
              <a:t>Does the recipient of the forward really need to see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1399</Words>
  <Application>Microsoft Office PowerPoint</Application>
  <PresentationFormat>Widescreen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Communication on the Net</vt:lpstr>
      <vt:lpstr>Social sites and Social Engineering</vt:lpstr>
      <vt:lpstr>Wikipedia</vt:lpstr>
      <vt:lpstr>Email basics</vt:lpstr>
      <vt:lpstr>Terminology</vt:lpstr>
      <vt:lpstr>Email protocols</vt:lpstr>
      <vt:lpstr>PowerPoint Presentation</vt:lpstr>
      <vt:lpstr>Reply vs. Reply All</vt:lpstr>
      <vt:lpstr>Replying and Forwarding</vt:lpstr>
      <vt:lpstr>Email Threads</vt:lpstr>
      <vt:lpstr>Email issues</vt:lpstr>
      <vt:lpstr>Email issues</vt:lpstr>
      <vt:lpstr>Never delete email! (except spam)</vt:lpstr>
      <vt:lpstr>Email is asynchronous</vt:lpstr>
      <vt:lpstr>Who reads your email?</vt:lpstr>
      <vt:lpstr>Where is your email?</vt:lpstr>
      <vt:lpstr>Cautions about email</vt:lpstr>
      <vt:lpstr>Phishing emails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Debby</dc:creator>
  <cp:lastModifiedBy>Debby</cp:lastModifiedBy>
  <cp:revision>9</cp:revision>
  <dcterms:created xsi:type="dcterms:W3CDTF">2017-11-12T18:53:29Z</dcterms:created>
  <dcterms:modified xsi:type="dcterms:W3CDTF">2017-11-12T20:02:39Z</dcterms:modified>
</cp:coreProperties>
</file>